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357" y="8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76165130"/>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145</a:t>
                      </a:r>
                      <a:r>
                        <a:rPr lang="en-US"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25</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59652606"/>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val="3583770891"/>
                    </a:ext>
                  </a:extLst>
                </a:gridCol>
                <a:gridCol w="1431451">
                  <a:extLst>
                    <a:ext uri="{9D8B030D-6E8A-4147-A177-3AD203B41FA5}">
                      <a16:colId xmlns:a16="http://schemas.microsoft.com/office/drawing/2014/main" val="1276116030"/>
                    </a:ext>
                  </a:extLst>
                </a:gridCol>
                <a:gridCol w="1437066">
                  <a:extLst>
                    <a:ext uri="{9D8B030D-6E8A-4147-A177-3AD203B41FA5}">
                      <a16:colId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a:t>
                      </a:r>
                      <a:r>
                        <a:rPr lang="ru-RU" sz="1100" b="0" i="0" u="none" strike="noStrike" dirty="0">
                          <a:solidFill>
                            <a:srgbClr val="000000"/>
                          </a:solidFill>
                          <a:effectLst/>
                          <a:latin typeface="Calibri" panose="020F0502020204030204" pitchFamily="34"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5</a:t>
                      </a:r>
                      <a:r>
                        <a:rPr lang="ru-RU" sz="1100" b="0" i="0" u="none" strike="noStrike" dirty="0">
                          <a:solidFill>
                            <a:srgbClr val="000000"/>
                          </a:solidFill>
                          <a:effectLst/>
                          <a:latin typeface="Calibri" panose="020F0502020204030204" pitchFamily="34"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1</a:t>
                      </a:r>
                      <a:r>
                        <a:rPr lang="ru-RU" sz="1100" b="0" i="0" u="none" strike="noStrike" dirty="0">
                          <a:solidFill>
                            <a:srgbClr val="000000"/>
                          </a:solidFill>
                          <a:effectLst/>
                          <a:latin typeface="Calibri" panose="020F0502020204030204" pitchFamily="34"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a:latin typeface="Times New Roman" panose="02020603050405020304" pitchFamily="18" charset="0"/>
                <a:cs typeface="Times New Roman" panose="02020603050405020304" pitchFamily="18" charset="0"/>
              </a:rPr>
              <a:t>26</a:t>
            </a:r>
            <a:r>
              <a:rPr lang="kk-KZ" altLang="ru-RU" sz="1100" b="1" dirty="0">
                <a:latin typeface="Times New Roman" panose="02020603050405020304" pitchFamily="18" charset="0"/>
                <a:cs typeface="Times New Roman" panose="02020603050405020304" pitchFamily="18" charset="0"/>
              </a:rPr>
              <a:t> мамырға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a:solidFill>
                  <a:srgbClr val="000000"/>
                </a:solidFill>
                <a:latin typeface="Times New Roman" panose="02020603050405020304" pitchFamily="18" charset="0"/>
                <a:cs typeface="Times New Roman" panose="02020603050405020304" pitchFamily="18" charset="0"/>
              </a:rPr>
              <a:t>25 </a:t>
            </a:r>
            <a:r>
              <a:rPr lang="kk-KZ" altLang="ru-RU" sz="1100" b="1" dirty="0">
                <a:solidFill>
                  <a:srgbClr val="000000"/>
                </a:solidFill>
                <a:latin typeface="Times New Roman" panose="02020603050405020304" pitchFamily="18" charset="0"/>
                <a:cs typeface="Times New Roman" panose="02020603050405020304" pitchFamily="18" charset="0"/>
              </a:rPr>
              <a:t>мамыр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26</a:t>
            </a:r>
            <a:r>
              <a:rPr lang="kk-KZ" altLang="ru-RU" sz="1100" b="1" dirty="0">
                <a:solidFill>
                  <a:srgbClr val="000000"/>
                </a:solidFill>
                <a:latin typeface="Times New Roman" panose="02020603050405020304" pitchFamily="18" charset="0"/>
                <a:cs typeface="Times New Roman" panose="02020603050405020304" pitchFamily="18" charset="0"/>
              </a:rPr>
              <a:t> мамыр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түнде және таңертең жаңбыр, найзағай, тұман</a:t>
            </a:r>
            <a:r>
              <a:rPr lang="kk-KZ" sz="1100" dirty="0">
                <a:solidFill>
                  <a:prstClr val="black"/>
                </a:solidFill>
                <a:latin typeface="Times New Roman" pitchFamily="18" charset="0"/>
                <a:cs typeface="Times New Roman" pitchFamily="18" charset="0"/>
              </a:rPr>
              <a:t>. Жел солтүстік-</a:t>
            </a:r>
            <a:r>
              <a:rPr lang="kk-KZ" sz="1100" dirty="0">
                <a:solidFill>
                  <a:srgbClr val="000000"/>
                </a:solidFill>
                <a:latin typeface="Times New Roman" panose="02020603050405020304" pitchFamily="18" charset="0"/>
                <a:cs typeface="Times New Roman" panose="02020603050405020304" pitchFamily="18" charset="0"/>
                <a:sym typeface="+mn-ea"/>
              </a:rPr>
              <a:t>батыстан, күші 7-12, күндіз екпіні 15-18 </a:t>
            </a:r>
            <a:r>
              <a:rPr lang="kk-KZ" sz="1100" dirty="0">
                <a:solidFill>
                  <a:prstClr val="black"/>
                </a:solidFill>
                <a:latin typeface="Times New Roman" pitchFamily="18" charset="0"/>
                <a:cs typeface="Times New Roman" pitchFamily="18" charset="0"/>
              </a:rPr>
              <a:t>м/с. Ауа температурасы түнде 16-18, күндіз 21-23 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a:solidFill>
                  <a:srgbClr val="000000"/>
                </a:solidFill>
                <a:latin typeface="Times New Roman" panose="02020603050405020304" pitchFamily="18" charset="0"/>
                <a:cs typeface="Times New Roman" panose="02020603050405020304" pitchFamily="18" charset="0"/>
              </a:rPr>
              <a:t>27</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мамыр</a:t>
            </a:r>
            <a:r>
              <a:rPr lang="kk-KZ" sz="1100" b="1" dirty="0">
                <a:solidFill>
                  <a:srgbClr val="000000"/>
                </a:solidFill>
                <a:latin typeface="Times New Roman" panose="02020603050405020304" pitchFamily="18" charset="0"/>
                <a:cs typeface="Times New Roman" panose="02020603050405020304" pitchFamily="18" charset="0"/>
              </a:rPr>
              <a:t> ауа-райы болжамы</a:t>
            </a:r>
          </a:p>
          <a:p>
            <a:pPr lvl="0" algn="ctr"/>
            <a:r>
              <a:rPr lang="en-US" sz="1100" b="1" dirty="0">
                <a:solidFill>
                  <a:srgbClr val="000000"/>
                </a:solidFill>
                <a:latin typeface="Times New Roman" panose="02020603050405020304" pitchFamily="18" charset="0"/>
                <a:cs typeface="Times New Roman" panose="02020603050405020304" pitchFamily="18" charset="0"/>
              </a:rPr>
              <a:t>26</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мамыр</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a:t>
            </a:r>
            <a:r>
              <a:rPr lang="en-US" sz="1100" b="1" dirty="0">
                <a:solidFill>
                  <a:srgbClr val="000000"/>
                </a:solidFill>
                <a:latin typeface="Times New Roman" panose="02020603050405020304" pitchFamily="18" charset="0"/>
                <a:cs typeface="Times New Roman" panose="02020603050405020304" pitchFamily="18" charset="0"/>
              </a:rPr>
              <a:t>27</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мамыр</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 жаңбыр</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9-14, екпіні 15-20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15-17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31847</TotalTime>
  <Words>611</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4323</cp:revision>
  <cp:lastPrinted>2021-07-01T07:38:07Z</cp:lastPrinted>
  <dcterms:created xsi:type="dcterms:W3CDTF">2018-03-27T06:03:00Z</dcterms:created>
  <dcterms:modified xsi:type="dcterms:W3CDTF">2026-05-25T07:28:54Z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